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1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5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A79865-4463-40CC-8B75-6B6BFF7E0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5573" y="2404534"/>
            <a:ext cx="10110354" cy="1646302"/>
          </a:xfrm>
        </p:spPr>
        <p:txBody>
          <a:bodyPr/>
          <a:lstStyle/>
          <a:p>
            <a:pPr algn="ctr"/>
            <a:r>
              <a:rPr lang="ru-RU" sz="3600" dirty="0"/>
              <a:t>Доклад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«Воспитательные методы работы с обучающимися с легкой </a:t>
            </a:r>
            <a:br>
              <a:rPr lang="ru-RU" sz="3600" dirty="0" smtClean="0"/>
            </a:br>
            <a:r>
              <a:rPr lang="ru-RU" sz="3600" dirty="0" smtClean="0"/>
              <a:t>умственной отсталостью </a:t>
            </a:r>
            <a:br>
              <a:rPr lang="ru-RU" sz="3600" dirty="0" smtClean="0"/>
            </a:br>
            <a:r>
              <a:rPr lang="ru-RU" sz="3600" dirty="0" smtClean="0"/>
              <a:t>(интеллектуальными нарушениями) во </a:t>
            </a:r>
            <a:br>
              <a:rPr lang="ru-RU" sz="3600" dirty="0" smtClean="0"/>
            </a:br>
            <a:r>
              <a:rPr lang="ru-RU" sz="3600" dirty="0" smtClean="0"/>
              <a:t>внеурочной деятельности»</a:t>
            </a:r>
            <a:endParaRPr lang="ru-RU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7779ED5-7A21-47CC-984E-C775A5E8D2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Выполнил: Карпова Н.П., воспитатель</a:t>
            </a:r>
          </a:p>
        </p:txBody>
      </p:sp>
    </p:spTree>
    <p:extLst>
      <p:ext uri="{BB962C8B-B14F-4D97-AF65-F5344CB8AC3E}">
        <p14:creationId xmlns:p14="http://schemas.microsoft.com/office/powerpoint/2010/main" val="54560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6E1104-725E-4C5D-9860-7E82E6398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EEFCBF-2452-44A8-BBBA-3F2D9A4AB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специальной (коррекционной) школе для обучающихся с умственной отсталостью (интеллектуальными нарушениями) часто используются дидактические игры, адаптированные для данной категории обучающихся.  Дидактические игры применяются для закрепления и повторения имеющегося навыка. Они сочетаются с рассказом, беседой, объяснением воспитателя, наблюдениями, упражнениями. Использование игр позволяет заинтересовать обучающихся, вызвать положительные эмоции, что повышает эффективность воспитательной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315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C30FBE-FF3F-4EAD-882E-D9BBFDD9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369777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Игры оказывают положительное корригирующее влияние на развитие обучающихся при соблюдении ряда условий: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7368251-08D4-4C42-8166-2D4EDA742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000" dirty="0"/>
              <a:t>они должны быть доступны по сюжету и движениям, представлять интерес для учащихся, подготавливать их к дальнейшей работе;</a:t>
            </a:r>
          </a:p>
          <a:p>
            <a:pPr marL="0" lvl="0" indent="0">
              <a:buNone/>
            </a:pPr>
            <a:r>
              <a:rPr lang="ru-RU" sz="2000" dirty="0"/>
              <a:t>их следует тесно связывать с темой занятия, подбирать с учетом психофизических и возрастных особенностей школьников;</a:t>
            </a:r>
          </a:p>
          <a:p>
            <a:pPr marL="0" lvl="0" indent="0">
              <a:buNone/>
            </a:pPr>
            <a:r>
              <a:rPr lang="ru-RU" sz="2000" dirty="0"/>
              <a:t>детей нужно подготовить к игре – объяснить ее правила, сюжетную линию, конечную цель;</a:t>
            </a:r>
          </a:p>
          <a:p>
            <a:pPr marL="0" lvl="0" indent="0">
              <a:buNone/>
            </a:pPr>
            <a:r>
              <a:rPr lang="ru-RU" sz="2000" dirty="0"/>
              <a:t>педагог должен руководить игрой, дифференцированно помогать обучающимся, при необходимости вместе с ними исполнять игровые действия;</a:t>
            </a:r>
          </a:p>
          <a:p>
            <a:pPr marL="0" indent="0">
              <a:buNone/>
            </a:pPr>
            <a:r>
              <a:rPr lang="ru-RU" sz="2000" dirty="0"/>
              <a:t>все типы игр требуют хорошего оснащения. </a:t>
            </a:r>
          </a:p>
        </p:txBody>
      </p:sp>
    </p:spTree>
    <p:extLst>
      <p:ext uri="{BB962C8B-B14F-4D97-AF65-F5344CB8AC3E}">
        <p14:creationId xmlns:p14="http://schemas.microsoft.com/office/powerpoint/2010/main" val="2810048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1BE290-93D6-425A-9272-B4681CCE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437C83F-2A1A-4B00-B8D2-CE8C6878A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400" dirty="0"/>
              <a:t>Поиск и использование активных форм, методов и приёмов воспитательной работы во внеурочной деятельности является одним из необходимых средств повышения эффективности работы воспитателя.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174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554953-A53C-4E4F-9E01-D5D33E692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3290" y="2780175"/>
            <a:ext cx="8596668" cy="1320800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907782B-B310-401B-8DC0-C5AB8B269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4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CA8166-4145-4C14-B9EF-BB335F07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CA3CBB0-F4DC-4483-8A26-EF65F49AD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/>
              <a:t>Под внеурочной деятельностью обучающихся с умственной отсталостью по ФГОС понимается образовательная деятельность, направленная на достижение результатов освоения основной образовательной программы и осуществляемая в формах, отличных от классно-урочной.</a:t>
            </a:r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Внеурочная деятельность объединяет все, кроме учебной, виды деятельности обучающихся, в которых возможно и целесообразно решение задач их воспитания и социализации.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02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9718AA-25C2-431C-8FD9-EB8AA2DE1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6141EBE-4846-47E8-A3E6-D96854CE7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110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/>
              <a:t>Школа после уроков — это мир творчества, проявление и раскрытие каждым ребенком своих интересов, своих увлечений, своего «я». Важно заинтересовать ребенка занятиями, чтобы школа стала для него вторым домом, что дает возможность превратить внеурочную деятельность в полноценное пространство воспитания и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0561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45A8E3-BE7B-4C9C-83F7-BB16C1480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Общие принципы и правила коррекционной работы: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58099F7-A96E-4EFB-A5AA-E3B022E02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1. Индивидуальный подход к каждому ученику. </a:t>
            </a:r>
            <a:br>
              <a:rPr lang="ru-RU" dirty="0"/>
            </a:br>
            <a:r>
              <a:rPr lang="ru-RU" dirty="0"/>
              <a:t>2. Предотвращение наступления утомления, используя для этого разнообразные средства (физкультминутки, просмотр презентаций, разговор на отведенные темы, прослушивание музыки и т.д.)</a:t>
            </a:r>
            <a:br>
              <a:rPr lang="ru-RU" dirty="0"/>
            </a:br>
            <a:r>
              <a:rPr lang="ru-RU" dirty="0"/>
              <a:t>3. Использование методов, активизирующих познавательную деятельность обучающихся, развивающих их устную и письменную речь и формирующих необходимые навыки. </a:t>
            </a:r>
            <a:br>
              <a:rPr lang="ru-RU" dirty="0"/>
            </a:br>
            <a:r>
              <a:rPr lang="ru-RU" dirty="0"/>
              <a:t>4. Проявление педагогического такта (общаться с ребенком на позитивных нотах, быть сдержанным, вежливым, доброжелательным).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71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EA8791-D752-4056-BA7B-F0869202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4DB2BDE-D1FC-48CC-9A01-EDCDD2C67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200" dirty="0"/>
              <a:t>Термин «метод» происходит от греческого слова «</a:t>
            </a:r>
            <a:r>
              <a:rPr lang="ru-RU" sz="3200" dirty="0" err="1"/>
              <a:t>metodos</a:t>
            </a:r>
            <a:r>
              <a:rPr lang="ru-RU" sz="3200" dirty="0"/>
              <a:t>», что означает путь, способ продвижения к истине, к ожидаемому результату.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9719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B50F9E-622D-4F19-BB14-E763C60D6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C1CA3E9-E21C-465F-BFFC-732AC058A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59943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Наиболее распространенной классификацией при обучении и воспитании детей с умственной отсталостью (интеллектуальными нарушениями) является классификация по источнику знаний. В ней выделяется три группы методов:</a:t>
            </a:r>
          </a:p>
          <a:p>
            <a:pPr marL="0" indent="0" algn="ctr">
              <a:buNone/>
            </a:pPr>
            <a:r>
              <a:rPr lang="ru-RU" dirty="0"/>
              <a:t>Словесные:</a:t>
            </a:r>
          </a:p>
          <a:p>
            <a:pPr marL="0" indent="0" algn="ctr">
              <a:buNone/>
            </a:pPr>
            <a:r>
              <a:rPr lang="ru-RU" dirty="0"/>
              <a:t>- изложение педагогом материала</a:t>
            </a:r>
          </a:p>
          <a:p>
            <a:pPr marL="0" indent="0" algn="ctr">
              <a:buNone/>
            </a:pPr>
            <a:r>
              <a:rPr lang="ru-RU" dirty="0"/>
              <a:t>- беседа</a:t>
            </a:r>
          </a:p>
          <a:p>
            <a:pPr marL="0" indent="0" algn="ctr">
              <a:buNone/>
            </a:pPr>
            <a:r>
              <a:rPr lang="ru-RU" dirty="0"/>
              <a:t>- работа с литературой</a:t>
            </a:r>
          </a:p>
          <a:p>
            <a:pPr marL="0" indent="0" algn="ctr">
              <a:buNone/>
            </a:pPr>
            <a:r>
              <a:rPr lang="ru-RU" dirty="0"/>
              <a:t> </a:t>
            </a:r>
          </a:p>
          <a:p>
            <a:pPr marL="0" lvl="0" indent="0" algn="ctr">
              <a:buNone/>
            </a:pPr>
            <a:r>
              <a:rPr lang="ru-RU" dirty="0"/>
              <a:t>Наглядные методы:</a:t>
            </a:r>
          </a:p>
          <a:p>
            <a:pPr marL="0" indent="0" algn="ctr">
              <a:buNone/>
            </a:pPr>
            <a:r>
              <a:rPr lang="ru-RU" dirty="0"/>
              <a:t>- наблюдения</a:t>
            </a:r>
          </a:p>
          <a:p>
            <a:pPr marL="0" indent="0" algn="ctr">
              <a:buNone/>
            </a:pPr>
            <a:r>
              <a:rPr lang="ru-RU" dirty="0"/>
              <a:t>-иллюстрация</a:t>
            </a:r>
          </a:p>
          <a:p>
            <a:pPr marL="0" indent="0" algn="ctr">
              <a:buNone/>
            </a:pPr>
            <a:r>
              <a:rPr lang="ru-RU" dirty="0"/>
              <a:t>- демонстрация</a:t>
            </a:r>
          </a:p>
          <a:p>
            <a:pPr marL="0" indent="0" algn="ctr">
              <a:buNone/>
            </a:pPr>
            <a:r>
              <a:rPr lang="ru-RU" dirty="0"/>
              <a:t>- Использование технических средств обучения</a:t>
            </a:r>
          </a:p>
          <a:p>
            <a:pPr marL="0" indent="0" algn="ctr">
              <a:buNone/>
            </a:pPr>
            <a:r>
              <a:rPr lang="ru-RU" dirty="0"/>
              <a:t> </a:t>
            </a:r>
          </a:p>
          <a:p>
            <a:pPr marL="0" lvl="0" indent="0" algn="ctr">
              <a:buNone/>
            </a:pPr>
            <a:r>
              <a:rPr lang="ru-RU" dirty="0"/>
              <a:t>Практические методы:</a:t>
            </a:r>
          </a:p>
          <a:p>
            <a:pPr marL="0" indent="0" algn="ctr">
              <a:buNone/>
            </a:pPr>
            <a:r>
              <a:rPr lang="ru-RU" dirty="0"/>
              <a:t>- упражнения</a:t>
            </a:r>
          </a:p>
          <a:p>
            <a:pPr marL="0" indent="0" algn="ctr">
              <a:buNone/>
            </a:pPr>
            <a:r>
              <a:rPr lang="ru-RU" dirty="0"/>
              <a:t>-самостоятельные виды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4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76A297-DA7B-4DFE-AC5C-075C6697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B906A4C6-B0D0-4E96-9D13-4D5C1A16D6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7145" y="395111"/>
            <a:ext cx="4419810" cy="62484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6793A34-63BC-4693-B085-B6D63EA35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857" y="395111"/>
            <a:ext cx="4419811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245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BB842BC-F5FD-4DD6-9AF2-036AEB037D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152"/>
          <a:stretch/>
        </p:blipFill>
        <p:spPr>
          <a:xfrm>
            <a:off x="4999827" y="248356"/>
            <a:ext cx="5162989" cy="641208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4C86930-77B3-49DB-9780-C3ECF9B7B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BDE9762-4C16-49F2-8BDD-96B229A3B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93" y="1270000"/>
            <a:ext cx="8596668" cy="388077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BB30633B-DDAB-40DE-BCC0-41E536EA23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116" y="248356"/>
            <a:ext cx="4603470" cy="650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872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93DE50-22EC-4388-8C2F-0DAB183A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6EC767E-CBE8-4A90-99B5-2CAD51DC2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sz="2800" dirty="0"/>
              <a:t>В своей практике так же использую метод стимулирования и мотивации деятельности, а именно создание ситуаций успеха.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111020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361</Words>
  <Application>Microsoft Office PowerPoint</Application>
  <PresentationFormat>Произвольный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Доклад  «Воспитательные методы работы с обучающимися с легкой  умственной отсталостью  (интеллектуальными нарушениями) во  внеурочной деятельности»</vt:lpstr>
      <vt:lpstr>Презентация PowerPoint</vt:lpstr>
      <vt:lpstr>Презентация PowerPoint</vt:lpstr>
      <vt:lpstr>Общие принципы и правила коррекционной работы: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Игры оказывают положительное корригирующее влияние на развитие обучающихся при соблюдении ряда условий: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«»</dc:title>
  <dc:creator>ОЛьга Харитонова</dc:creator>
  <cp:lastModifiedBy>User</cp:lastModifiedBy>
  <cp:revision>3</cp:revision>
  <dcterms:created xsi:type="dcterms:W3CDTF">2024-11-04T05:38:45Z</dcterms:created>
  <dcterms:modified xsi:type="dcterms:W3CDTF">2024-11-05T02:35:28Z</dcterms:modified>
</cp:coreProperties>
</file>