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3"/>
  </p:notesMasterIdLst>
  <p:sldIdLst>
    <p:sldId id="256" r:id="rId5"/>
    <p:sldId id="260" r:id="rId6"/>
    <p:sldId id="261" r:id="rId7"/>
    <p:sldId id="263" r:id="rId8"/>
    <p:sldId id="262" r:id="rId9"/>
    <p:sldId id="258" r:id="rId10"/>
    <p:sldId id="264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57184-7B0B-41CA-A150-920BF3FD0CD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EAC06-ED0F-443B-AC26-ACDB6F5C5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90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6141B-D998-498F-BD09-C18A784C9EB7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13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2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89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055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93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03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332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4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52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15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2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533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07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0953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517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474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249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16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3119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566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01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45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442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2654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0941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487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88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24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12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168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552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8559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38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18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35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2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3"/>
            <a:ext cx="7772400" cy="64807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ГОКУ «Специальная (коррекционная) школа №1 г. Усолье-Сибирское»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545" y="1268760"/>
            <a:ext cx="9036496" cy="17526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«Критерии оценивания функциональной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грамотности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обучающихся с ОВЗ»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66009" y="6309320"/>
            <a:ext cx="694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уководитель ГМО: Вершинина Оксана Александровна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Picture 2" descr="D:\Мои рисунки\Школа рисунки анимации\дети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3292"/>
          <a:stretch>
            <a:fillRect/>
          </a:stretch>
        </p:blipFill>
        <p:spPr bwMode="auto">
          <a:xfrm>
            <a:off x="2734455" y="3196817"/>
            <a:ext cx="3336032" cy="3123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640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Что такое</a:t>
            </a:r>
          </a:p>
          <a:p>
            <a:pPr algn="ctr"/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функциональная грамотность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1447800"/>
            <a:ext cx="876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Функциональная грамотность –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это способность  человека использовать навыки чтения и письма в условиях  его взаимодействия с социумом</a:t>
            </a:r>
          </a:p>
        </p:txBody>
      </p:sp>
      <p:sp>
        <p:nvSpPr>
          <p:cNvPr id="2052" name="AutoShape 4" descr="https://www.pngmart.com/files/9/Curved-Arrow-PNG-Photo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3" name="Picture 5" descr="C:\Users\1\Desktop\КУРСЫ ПК\Функц грамотность\Подходы к оцениванию 1.2.3\Curved-Arrow-PNG-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781565" y="2028435"/>
            <a:ext cx="1243303" cy="1758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5" descr="C:\Users\1\Desktop\КУРСЫ ПК\Функц грамотность\Подходы к оцениванию 1.2.3\Curved-Arrow-PNG-Pho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6122049" y="2031352"/>
            <a:ext cx="1243303" cy="17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4" name="Picture 6" descr="C:\Users\1\Desktop\КУРСЫ ПК\Функц грамотность\Подходы к оцениванию 1.2.3\Red-Arrow-PNG-Ima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4176712" y="2681288"/>
            <a:ext cx="942975" cy="45719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28600" y="3505200"/>
            <a:ext cx="2922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прочитать инструкцию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96000" y="3581400"/>
            <a:ext cx="2887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оформить счёт в банке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5200" y="3276600"/>
            <a:ext cx="23150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заполнить анкету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обратной связи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600" y="449580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Функциональная грамотность </a:t>
            </a:r>
            <a:r>
              <a:rPr lang="ru-RU" sz="2400" dirty="0" smtClean="0">
                <a:solidFill>
                  <a:prstClr val="black"/>
                </a:solidFill>
                <a:latin typeface="Bookman Old Style" pitchFamily="18" charset="0"/>
              </a:rPr>
              <a:t>–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это тот уровень грамотности, который даёт человеку  возможность вступать в отношения с внешней средой и  максимально быстро адаптироваться и функционировать в  ней.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8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078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Bookman Old Style" pitchFamily="18" charset="0"/>
              </a:rPr>
              <a:t>Формы функциональной грамотности</a:t>
            </a:r>
          </a:p>
        </p:txBody>
      </p:sp>
      <p:sp>
        <p:nvSpPr>
          <p:cNvPr id="10" name="Овал 9"/>
          <p:cNvSpPr/>
          <p:nvPr/>
        </p:nvSpPr>
        <p:spPr>
          <a:xfrm>
            <a:off x="3657600" y="2895600"/>
            <a:ext cx="2133600" cy="1981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WordArt 27"/>
          <p:cNvSpPr>
            <a:spLocks noChangeArrowheads="1" noChangeShapeType="1" noTextEdit="1"/>
          </p:cNvSpPr>
          <p:nvPr/>
        </p:nvSpPr>
        <p:spPr bwMode="auto">
          <a:xfrm>
            <a:off x="3810000" y="3124200"/>
            <a:ext cx="1828800" cy="143679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Georgia"/>
              </a:rPr>
              <a:t>функциональная</a:t>
            </a:r>
            <a:endParaRPr lang="ru-RU" sz="3600" b="1" i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latin typeface="Georgia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3733800" y="3962400"/>
            <a:ext cx="1981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грамотность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 rot="562632">
            <a:off x="4132080" y="676068"/>
            <a:ext cx="1211921" cy="2173067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 rot="17035942">
            <a:off x="3739292" y="1477198"/>
            <a:ext cx="20965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компьютерная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 rot="393065">
            <a:off x="5936672" y="3501008"/>
            <a:ext cx="2523760" cy="137579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 rot="296459">
            <a:off x="5936672" y="3962400"/>
            <a:ext cx="26692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коммуникативная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 rot="21074979">
            <a:off x="853806" y="3664060"/>
            <a:ext cx="2677616" cy="137579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 rot="20984304">
            <a:off x="1303011" y="3962400"/>
            <a:ext cx="20253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бытовая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 rot="20742171">
            <a:off x="5437018" y="1907232"/>
            <a:ext cx="2663374" cy="13685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 rot="20896383">
            <a:off x="5485508" y="2281534"/>
            <a:ext cx="26148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информационная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грамотность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 rot="2365944">
            <a:off x="4863153" y="5076561"/>
            <a:ext cx="2733674" cy="138409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 rot="2409047">
            <a:off x="4914900" y="5320099"/>
            <a:ext cx="29694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общественно-политическая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 rot="19410681">
            <a:off x="2112434" y="5090443"/>
            <a:ext cx="2514600" cy="1288504"/>
          </a:xfrm>
          <a:prstGeom prst="ellipse">
            <a:avLst/>
          </a:prstGeom>
          <a:noFill/>
          <a:ln w="38100">
            <a:solidFill>
              <a:srgbClr val="210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 rot="19268561">
            <a:off x="2319972" y="5413733"/>
            <a:ext cx="22477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поведения в ЧС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 rot="1485742">
            <a:off x="1415522" y="1754371"/>
            <a:ext cx="2406352" cy="1315737"/>
          </a:xfrm>
          <a:prstGeom prst="ellipse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 rot="1454874">
            <a:off x="1745462" y="2089454"/>
            <a:ext cx="19335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общая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56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92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Bookman Old Style" pitchFamily="18" charset="0"/>
              </a:rPr>
              <a:t>Основные виды</a:t>
            </a: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Bookman Old Style" pitchFamily="18" charset="0"/>
              </a:rPr>
              <a:t>функциональной грамотности</a:t>
            </a: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179512" y="1029560"/>
            <a:ext cx="1872208" cy="914400"/>
          </a:xfrm>
          <a:prstGeom prst="round2Diag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6876256" y="1026676"/>
            <a:ext cx="1886744" cy="914400"/>
          </a:xfrm>
          <a:prstGeom prst="round2Diag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2408490" y="1010312"/>
            <a:ext cx="2011288" cy="914400"/>
          </a:xfrm>
          <a:prstGeom prst="round2Diag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280256" y="1191489"/>
            <a:ext cx="1670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itchFamily="18" charset="0"/>
              </a:rPr>
              <a:t>Бытовая грамотность</a:t>
            </a: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501309" y="1175124"/>
            <a:ext cx="1918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Общая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876256" y="1052013"/>
            <a:ext cx="18867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itchFamily="18" charset="0"/>
              </a:rPr>
              <a:t>Информационная грамотность.</a:t>
            </a:r>
          </a:p>
        </p:txBody>
      </p:sp>
      <p:pic>
        <p:nvPicPr>
          <p:cNvPr id="30722" name="Picture 2" descr="C:\Users\1\Desktop\КУРСЫ ПК\Функц грамотность\Подходы к оцениванию 1.2.3\2f2652de8a13da22a5389993af9aebf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2706031" y="4771381"/>
            <a:ext cx="1143000" cy="2385998"/>
          </a:xfrm>
          <a:prstGeom prst="rect">
            <a:avLst/>
          </a:prstGeom>
          <a:noFill/>
        </p:spPr>
      </p:pic>
      <p:sp>
        <p:nvSpPr>
          <p:cNvPr id="41" name="Прямоугольник с двумя скругленными противолежащими углами 40"/>
          <p:cNvSpPr/>
          <p:nvPr/>
        </p:nvSpPr>
        <p:spPr>
          <a:xfrm>
            <a:off x="2267382" y="2504208"/>
            <a:ext cx="2221766" cy="3286992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навыков письма и устной речи, умения отвечать на вопросы, не испытывая затруднений в построении лексико-грамматических конструкций, подбирая точные слова.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1683215" y="5964380"/>
            <a:ext cx="28059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базовый навык функциональной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грамотности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876256" y="2396836"/>
            <a:ext cx="2088232" cy="3621793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83777" y="2552699"/>
            <a:ext cx="1967943" cy="3238501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умения выбирать продукты, товары и услуги в магазинах, пользуясь инструкциями, справочником. </a:t>
            </a:r>
          </a:p>
        </p:txBody>
      </p:sp>
      <p:pic>
        <p:nvPicPr>
          <p:cNvPr id="19" name="Picture 6" descr="C:\Users\1\Desktop\КУРСЫ ПК\Функц грамотность\Подходы к оцениванию 1.2.3\Red-Arrow-PNG-Ima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194409" y="2031208"/>
            <a:ext cx="785818" cy="381001"/>
          </a:xfrm>
          <a:prstGeom prst="rect">
            <a:avLst/>
          </a:prstGeom>
          <a:noFill/>
        </p:spPr>
      </p:pic>
      <p:pic>
        <p:nvPicPr>
          <p:cNvPr id="20" name="Picture 6" descr="C:\Users\1\Desktop\КУРСЫ ПК\Функц грамотность\Подходы к оцениванию 1.2.3\Red-Arrow-PNG-Ima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674840" y="2063898"/>
            <a:ext cx="785818" cy="381001"/>
          </a:xfrm>
          <a:prstGeom prst="rect">
            <a:avLst/>
          </a:prstGeom>
          <a:noFill/>
        </p:spPr>
      </p:pic>
      <p:pic>
        <p:nvPicPr>
          <p:cNvPr id="21" name="Picture 6" descr="C:\Users\1\Desktop\КУРСЫ ПК\Функц грамотность\Подходы к оцениванию 1.2.3\Red-Arrow-PNG-Ima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7426719" y="1986606"/>
            <a:ext cx="785818" cy="381001"/>
          </a:xfrm>
          <a:prstGeom prst="rect">
            <a:avLst/>
          </a:prstGeom>
          <a:noFill/>
        </p:spPr>
      </p:pic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772082" y="997802"/>
            <a:ext cx="1859632" cy="914400"/>
          </a:xfrm>
          <a:prstGeom prst="round2Diag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4644009" y="2429541"/>
            <a:ext cx="2062002" cy="3589088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Тренировка умения работать в группе, располагая к себе других людей, приспосабливаясь к новым, непривычным требованиям и условиям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окружающей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действительности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6" descr="C:\Users\1\Desktop\КУРСЫ ПК\Функц грамотность\Подходы к оцениванию 1.2.3\Red-Arrow-PNG-Ima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5326712" y="2031207"/>
            <a:ext cx="785818" cy="381001"/>
          </a:xfrm>
          <a:prstGeom prst="rect">
            <a:avLst/>
          </a:prstGeom>
          <a:noFill/>
        </p:spPr>
      </p:pic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787870" y="997802"/>
            <a:ext cx="19181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itchFamily="18" charset="0"/>
              </a:rPr>
              <a:t>Коммуникативная </a:t>
            </a:r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грамотность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30888" y="2562092"/>
            <a:ext cx="210560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Выработка умения находить и отбирать необходимую информацию из книг, справочников, энциклопедий и других печатных текстов,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пользова-ться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алфавитом, анализировать числовую информацию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015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4" grpId="0"/>
      <p:bldP spid="35" grpId="0"/>
      <p:bldP spid="36" grpId="0"/>
      <p:bldP spid="41" grpId="0" animBg="1"/>
      <p:bldP spid="12" grpId="0"/>
      <p:bldP spid="13" grpId="0" animBg="1"/>
      <p:bldP spid="17" grpId="0" animBg="1"/>
      <p:bldP spid="18" grpId="0" animBg="1"/>
      <p:bldP spid="22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Book Antiqua" pitchFamily="18" charset="0"/>
              </a:rPr>
              <a:t>Процесс оценивания функциональной грамотности у учащихся с ОВЗ включает несколько этапов:</a:t>
            </a:r>
          </a:p>
          <a:p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Диагностический.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Выявляется состояние эмпирических показателей (умений) функциональной грамотности у учащихся. </a:t>
            </a:r>
          </a:p>
          <a:p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Аналитико-стратегический.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На основе анализа данных диагностики составляется индивидуальный профиль сформированности функциональной грамотности, что позволяет определить функциональный статус каждого учащегося и выстроить социальный прогноз в области функциональной грамотности. </a:t>
            </a:r>
          </a:p>
          <a:p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Коррекционно-развивающий.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Осуществляется реализация системы методов и приёмов по формированию у учащихся функциональной грамотности. </a:t>
            </a:r>
          </a:p>
          <a:p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Оценочный.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Вновь исследуется состояние умений учащихся в области функциональной грамотности, оценивается изменение функционального статуса и улучшение социального прогноза. </a:t>
            </a:r>
          </a:p>
        </p:txBody>
      </p:sp>
    </p:spTree>
    <p:extLst>
      <p:ext uri="{BB962C8B-B14F-4D97-AF65-F5344CB8AC3E}">
        <p14:creationId xmlns:p14="http://schemas.microsoft.com/office/powerpoint/2010/main" val="51216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Book Antiqua" pitchFamily="18" charset="0"/>
              </a:rPr>
              <a:t>Для оценивания функциональной грамотности у учащихся с ОВЗ могут использоваться различные методы и задания</a:t>
            </a: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:</a:t>
            </a:r>
          </a:p>
          <a:p>
            <a:endParaRPr lang="ru-RU" dirty="0">
              <a:solidFill>
                <a:srgbClr val="333333"/>
              </a:solidFill>
              <a:latin typeface="Book Antiqua" pitchFamily="18" charset="0"/>
            </a:endParaRP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Диагностика коммуникативной грамотности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. Проводится по методикам диагностики речевого развития детей с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нарушения-ми 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и речи. </a:t>
            </a: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Выявление уровня сформированности информационной грамотности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. Для этого дети выполняют задания, например, «Смысл через символы». Задания направлены на выявление умений обобщать и синтезировать информацию в соответствии с условиями задач, перерабатывать информацию в заданном формате. </a:t>
            </a: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</a:rPr>
              <a:t>Диагностика социальной грамотности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. Проводится на материале ситуационных задач. 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При проверке усвоения знаний учащимися на уроках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обобщаю-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щего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повторения и закрепления применяются фронтальный,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ин-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дивидуальный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опрос, самостоятельные работы, а также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нестандар-тные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формы: тесты, опросные листы, включающие в себя краткую теоретическую часть и небольшую практическую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773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435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Критерии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оценивания функциональной грамотности обучающихся с 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ОВЗ</a:t>
            </a:r>
            <a:endParaRPr lang="ru-RU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Общая грамотность. 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Включает навыки письма и устной речи, умение отвечать на вопросы, не испытывая затруднений в построении лексико-грамматических конструкций, подбирая точные слова.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Бытовая грамотность. 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Оценивается умение выбирать продукты, товары и услуги в магазинах, пользуясь инструкциями, справочником.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Коммуникативная грамотность. 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Оценивается умение работать в </a:t>
            </a:r>
            <a:r>
              <a:rPr lang="ru-RU" sz="2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груп-пе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, располагая к себе других людей, не поддаваясь колебаниям своего настроения, приспосабливаясь к новым, непривычным требованиям и условиям окружающей действительности</a:t>
            </a:r>
            <a:r>
              <a:rPr lang="ru-R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Информационная грамотность. 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Оценивается умение находить и </a:t>
            </a:r>
            <a:r>
              <a:rPr lang="ru-RU" sz="2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отби</a:t>
            </a:r>
            <a:r>
              <a:rPr lang="ru-R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-рать 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необходимую информацию из книг, справочников, энциклопедий и других печатных текстов, пользоваться алфавитом, анализировать числовую информацию.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Использование естественнонаучных знаний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. Оценивается умение выявлять особенности естественнонаучного исследования, видеть суть проблемы, делать выводы, формулировать ответы в понятной форме, перечислять явления, факты, события, объяснять, характеризовать, сравнивать объекты, факты, события, анализировать события и явления. 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0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74136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Формирование ФГ у детей с ОВЗ осуществляется не только в процессе обучения, но и 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во внеклассной </a:t>
            </a: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работе, которая способствует более прочному и сознательному усвоению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изученного материала, развитию речи обучающихся, </a:t>
            </a:r>
            <a:r>
              <a:rPr lang="ru-RU" sz="51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повы-шает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уровень языкового 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развития школьников</a:t>
            </a: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, позволяет применить свои знания и умения в новых, нестандартных ситуациях.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- Экскурсии.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- Участие в акциях.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- Совместные праздники.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- Разговоры о важном.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- Участие в 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проектной деятельности </a:t>
            </a:r>
            <a:endParaRPr lang="ru-RU" sz="51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Внеклассная деятельность помогает воспитать у учеников с ОВЗ привычки 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правильного поведения </a:t>
            </a: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в обществе и </a:t>
            </a:r>
            <a:r>
              <a:rPr lang="ru-RU" sz="51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трудо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-вой </a:t>
            </a: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деятельности, в учёбе самостоятельность и 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инициатив-</a:t>
            </a:r>
            <a:r>
              <a:rPr lang="ru-RU" sz="51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ность</a:t>
            </a:r>
            <a:r>
              <a:rPr lang="ru-RU" sz="5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способствуют </a:t>
            </a:r>
            <a:r>
              <a:rPr lang="ru-RU" sz="5100" dirty="0">
                <a:solidFill>
                  <a:srgbClr val="002060"/>
                </a:solidFill>
                <a:latin typeface="Book Antiqua" panose="02040602050305030304" pitchFamily="18" charset="0"/>
              </a:rPr>
              <a:t>дальнейшей успешной социализации в обществе.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770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92CDDC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292</TotalTime>
  <Words>600</Words>
  <Application>Microsoft Office PowerPoint</Application>
  <PresentationFormat>Экран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Тема Office</vt:lpstr>
      <vt:lpstr>1_Office Theme</vt:lpstr>
      <vt:lpstr>2_Office Theme</vt:lpstr>
      <vt:lpstr>3_Office Theme</vt:lpstr>
      <vt:lpstr>ГОКУ «Специальная (коррекционная) школа №1 г. Усолье-Сибирское»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ГОКУ «Специальная (коррекционная) школа №1 г. Усолье-Сибирское»</dc:title>
  <dc:creator>User</dc:creator>
  <cp:lastModifiedBy>User</cp:lastModifiedBy>
  <cp:revision>14</cp:revision>
  <dcterms:created xsi:type="dcterms:W3CDTF">2025-03-10T07:02:03Z</dcterms:created>
  <dcterms:modified xsi:type="dcterms:W3CDTF">2025-03-25T04:26:04Z</dcterms:modified>
</cp:coreProperties>
</file>