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57" r:id="rId3"/>
    <p:sldId id="26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10/23/2024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363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417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845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71887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727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3664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015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3937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637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633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235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692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323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119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780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814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505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8981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4C9D5F-C296-4C23-83C8-6939B3E53E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>
                <a:solidFill>
                  <a:srgbClr val="7030A0"/>
                </a:solidFill>
              </a:rPr>
              <a:t>Специфика </a:t>
            </a:r>
            <a:r>
              <a:rPr lang="ru-RU" sz="4000">
                <a:solidFill>
                  <a:srgbClr val="7030A0"/>
                </a:solidFill>
              </a:rPr>
              <a:t>работы                                специалистов                                 </a:t>
            </a:r>
            <a:r>
              <a:rPr lang="ru-RU" sz="4000" dirty="0">
                <a:solidFill>
                  <a:srgbClr val="7030A0"/>
                </a:solidFill>
              </a:rPr>
              <a:t>по сопровождению детей                         с ограниченными возможностями здоровья                        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51C485A-4E3D-4CBC-8AB0-53870A4F59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>
                <a:solidFill>
                  <a:srgbClr val="002060"/>
                </a:solidFill>
              </a:rPr>
              <a:t>Подготовил:</a:t>
            </a:r>
          </a:p>
          <a:p>
            <a:pPr algn="r"/>
            <a:r>
              <a:rPr lang="ru-RU" dirty="0">
                <a:solidFill>
                  <a:srgbClr val="002060"/>
                </a:solidFill>
              </a:rPr>
              <a:t>Золотова Наталья Валерьевна</a:t>
            </a:r>
          </a:p>
          <a:p>
            <a:pPr algn="r"/>
            <a:r>
              <a:rPr lang="ru-RU" dirty="0">
                <a:solidFill>
                  <a:srgbClr val="002060"/>
                </a:solidFill>
              </a:rPr>
              <a:t>Учитель-дефектолог МБОУ «СОШ №16»</a:t>
            </a:r>
          </a:p>
        </p:txBody>
      </p:sp>
    </p:spTree>
    <p:extLst>
      <p:ext uri="{BB962C8B-B14F-4D97-AF65-F5344CB8AC3E}">
        <p14:creationId xmlns:p14="http://schemas.microsoft.com/office/powerpoint/2010/main" val="2904521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4C9D5F-C296-4C23-83C8-6939B3E53E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6424" y="1122362"/>
            <a:ext cx="9442604" cy="5482623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C00000"/>
                </a:solidFill>
              </a:rPr>
              <a:t>               Содержание работы с педагогами.                                          Приоритетные задачи.</a:t>
            </a:r>
            <a:br>
              <a:rPr lang="ru-RU" sz="2800" dirty="0">
                <a:solidFill>
                  <a:srgbClr val="C00000"/>
                </a:solidFill>
              </a:rPr>
            </a:br>
            <a:br>
              <a:rPr lang="ru-RU" sz="2800" dirty="0">
                <a:solidFill>
                  <a:srgbClr val="C0000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•Ознакомить педагогов с особенностями и закономерностями развития детей с ЗПР и УО.</a:t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•Обучить адекватным способам взаимодействия с детьми ЗПР и УО.</a:t>
            </a:r>
            <a:br>
              <a:rPr lang="ru-RU" sz="2800" dirty="0">
                <a:solidFill>
                  <a:srgbClr val="002060"/>
                </a:solidFill>
              </a:rPr>
            </a:br>
            <a:br>
              <a:rPr lang="ru-RU" sz="2800" dirty="0">
                <a:solidFill>
                  <a:srgbClr val="7030A0"/>
                </a:solidFill>
              </a:rPr>
            </a:br>
            <a:r>
              <a:rPr lang="ru-RU" sz="2800" dirty="0">
                <a:solidFill>
                  <a:srgbClr val="C00000"/>
                </a:solidFill>
              </a:rPr>
              <a:t>Формы работы с педагогами</a:t>
            </a:r>
            <a:br>
              <a:rPr lang="ru-RU" sz="2800" dirty="0">
                <a:solidFill>
                  <a:srgbClr val="C0000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•Индивидуальные консультации</a:t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•Групповые консультации</a:t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•Лекции-дискуссии</a:t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•Деловые игры</a:t>
            </a:r>
            <a:br>
              <a:rPr lang="ru-RU" sz="2800" dirty="0">
                <a:solidFill>
                  <a:srgbClr val="002060"/>
                </a:solidFill>
              </a:rPr>
            </a:b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51C485A-4E3D-4CBC-8AB0-53870A4F59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6423" y="6857999"/>
            <a:ext cx="9442605" cy="528221"/>
          </a:xfrm>
        </p:spPr>
        <p:txBody>
          <a:bodyPr/>
          <a:lstStyle/>
          <a:p>
            <a:pPr algn="r"/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CC75D90-6C52-4433-B4A3-B3B4B9F9E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3954" y="3544409"/>
            <a:ext cx="4588046" cy="306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648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4C9D5F-C296-4C23-83C8-6939B3E53E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6424" y="1122362"/>
            <a:ext cx="9362706" cy="4630367"/>
          </a:xfrm>
        </p:spPr>
        <p:txBody>
          <a:bodyPr>
            <a:noAutofit/>
          </a:bodyPr>
          <a:lstStyle/>
          <a:p>
            <a:pPr algn="ctr"/>
            <a:r>
              <a:rPr lang="ru-RU" sz="4000" dirty="0">
                <a:solidFill>
                  <a:srgbClr val="C00000"/>
                </a:solidFill>
              </a:rPr>
              <a:t>Формы работы с родителями</a:t>
            </a:r>
            <a:br>
              <a:rPr lang="ru-RU" sz="4000" dirty="0">
                <a:solidFill>
                  <a:srgbClr val="C00000"/>
                </a:solidFill>
              </a:rPr>
            </a:br>
            <a:br>
              <a:rPr lang="ru-RU" sz="2800" dirty="0">
                <a:solidFill>
                  <a:srgbClr val="7030A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•Индивидуальные консультации</a:t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•Групповые консультации</a:t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•Обще групповые собрания</a:t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•Информация в «уголках родителей»</a:t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•Анкетирование родителей</a:t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•Выставка коррекционных игр</a:t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•Открытые занятия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51C485A-4E3D-4CBC-8AB0-53870A4F59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V="1">
            <a:off x="1876424" y="5257799"/>
            <a:ext cx="9664547" cy="2252709"/>
          </a:xfrm>
        </p:spPr>
        <p:txBody>
          <a:bodyPr/>
          <a:lstStyle/>
          <a:p>
            <a:pPr algn="r"/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609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4B232E3-998B-48BE-A389-ED48CD9A87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5415" y="2694368"/>
            <a:ext cx="4621169" cy="146926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4C9D5F-C296-4C23-83C8-6939B3E53E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51C485A-4E3D-4CBC-8AB0-53870A4F59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285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4C9D5F-C296-4C23-83C8-6939B3E53E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68497" y="1122363"/>
            <a:ext cx="8599502" cy="4719144"/>
          </a:xfrm>
        </p:spPr>
        <p:txBody>
          <a:bodyPr>
            <a:noAutofit/>
          </a:bodyPr>
          <a:lstStyle/>
          <a:p>
            <a:pPr algn="ctr"/>
            <a:br>
              <a:rPr lang="ru-RU" sz="2800" dirty="0">
                <a:solidFill>
                  <a:srgbClr val="7030A0"/>
                </a:solidFill>
              </a:rPr>
            </a:br>
            <a:br>
              <a:rPr lang="ru-RU" sz="2800" dirty="0">
                <a:solidFill>
                  <a:srgbClr val="7030A0"/>
                </a:solidFill>
              </a:rPr>
            </a:br>
            <a:br>
              <a:rPr lang="ru-RU" sz="2800" dirty="0">
                <a:solidFill>
                  <a:srgbClr val="7030A0"/>
                </a:solidFill>
              </a:rPr>
            </a:br>
            <a:br>
              <a:rPr lang="ru-RU" sz="2800" dirty="0">
                <a:solidFill>
                  <a:srgbClr val="7030A0"/>
                </a:solidFill>
              </a:rPr>
            </a:br>
            <a:r>
              <a:rPr lang="ru-RU" sz="3200" dirty="0">
                <a:solidFill>
                  <a:srgbClr val="002060"/>
                </a:solidFill>
              </a:rPr>
              <a:t>«Весь процесс обучения, воспитания,</a:t>
            </a:r>
            <a:br>
              <a:rPr lang="ru-RU" sz="3200" dirty="0">
                <a:solidFill>
                  <a:srgbClr val="002060"/>
                </a:solidFill>
              </a:rPr>
            </a:br>
            <a:r>
              <a:rPr lang="ru-RU" sz="3200" dirty="0">
                <a:solidFill>
                  <a:srgbClr val="002060"/>
                </a:solidFill>
              </a:rPr>
              <a:t>коррекции, развития познавательной,</a:t>
            </a:r>
            <a:br>
              <a:rPr lang="ru-RU" sz="3200" dirty="0">
                <a:solidFill>
                  <a:srgbClr val="002060"/>
                </a:solidFill>
              </a:rPr>
            </a:br>
            <a:r>
              <a:rPr lang="ru-RU" sz="3200" dirty="0">
                <a:solidFill>
                  <a:srgbClr val="002060"/>
                </a:solidFill>
              </a:rPr>
              <a:t>эмоционально-волевой сфер ребёнка и</a:t>
            </a:r>
            <a:br>
              <a:rPr lang="ru-RU" sz="3200" dirty="0">
                <a:solidFill>
                  <a:srgbClr val="002060"/>
                </a:solidFill>
              </a:rPr>
            </a:br>
            <a:r>
              <a:rPr lang="ru-RU" sz="3200" dirty="0">
                <a:solidFill>
                  <a:srgbClr val="002060"/>
                </a:solidFill>
              </a:rPr>
              <a:t>личности в целом направлен на то, чтобы облегчить адаптацию ребёнка,             сделать её более благополучной».</a:t>
            </a:r>
            <a:br>
              <a:rPr lang="ru-RU" sz="3200" dirty="0">
                <a:solidFill>
                  <a:srgbClr val="002060"/>
                </a:solidFill>
              </a:rPr>
            </a:br>
            <a:br>
              <a:rPr lang="ru-RU" sz="3200" dirty="0">
                <a:solidFill>
                  <a:srgbClr val="002060"/>
                </a:solidFill>
              </a:rPr>
            </a:br>
            <a:br>
              <a:rPr lang="ru-RU" sz="2800" dirty="0">
                <a:solidFill>
                  <a:srgbClr val="7030A0"/>
                </a:solidFill>
              </a:rPr>
            </a:br>
            <a:r>
              <a:rPr lang="ru-RU" sz="2800" dirty="0">
                <a:solidFill>
                  <a:srgbClr val="7030A0"/>
                </a:solidFill>
              </a:rPr>
              <a:t>                                                                                                                         </a:t>
            </a:r>
            <a:r>
              <a:rPr lang="ru-RU" sz="2800" dirty="0">
                <a:solidFill>
                  <a:srgbClr val="002060"/>
                </a:solidFill>
              </a:rPr>
              <a:t>Д. </a:t>
            </a:r>
            <a:r>
              <a:rPr lang="ru-RU" sz="2800" dirty="0" err="1">
                <a:solidFill>
                  <a:srgbClr val="002060"/>
                </a:solidFill>
              </a:rPr>
              <a:t>Виткаускайте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51C485A-4E3D-4CBC-8AB0-53870A4F59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6425" y="5921406"/>
            <a:ext cx="8599502" cy="363984"/>
          </a:xfrm>
        </p:spPr>
        <p:txBody>
          <a:bodyPr>
            <a:normAutofit fontScale="85000" lnSpcReduction="10000"/>
          </a:bodyPr>
          <a:lstStyle/>
          <a:p>
            <a:pPr algn="r"/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659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4C9D5F-C296-4C23-83C8-6939B3E53E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68497" y="1122363"/>
            <a:ext cx="8273988" cy="3094530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</a:rPr>
              <a:t>Учитель-дефектолог</a:t>
            </a:r>
            <a:r>
              <a:rPr lang="ru-RU" sz="2800" dirty="0">
                <a:solidFill>
                  <a:srgbClr val="7030A0"/>
                </a:solidFill>
              </a:rPr>
              <a:t> – педагог, занимающийся обучением и воспитанием детей с отклонениями в физическом и психическом развитии.</a:t>
            </a:r>
            <a:br>
              <a:rPr lang="ru-RU" sz="2800" dirty="0">
                <a:solidFill>
                  <a:srgbClr val="7030A0"/>
                </a:solidFill>
              </a:rPr>
            </a:br>
            <a:br>
              <a:rPr lang="ru-RU" sz="2800" dirty="0">
                <a:solidFill>
                  <a:srgbClr val="7030A0"/>
                </a:solidFill>
              </a:rPr>
            </a:br>
            <a:br>
              <a:rPr lang="ru-RU" sz="2800" dirty="0">
                <a:solidFill>
                  <a:srgbClr val="7030A0"/>
                </a:solidFill>
              </a:rPr>
            </a:br>
            <a:br>
              <a:rPr lang="ru-RU" sz="2800" dirty="0">
                <a:solidFill>
                  <a:srgbClr val="7030A0"/>
                </a:solidFill>
              </a:rPr>
            </a:br>
            <a:br>
              <a:rPr lang="ru-RU" sz="2800" dirty="0">
                <a:solidFill>
                  <a:srgbClr val="7030A0"/>
                </a:solidFill>
              </a:rPr>
            </a:br>
            <a:r>
              <a:rPr lang="ru-RU" sz="2800" dirty="0">
                <a:solidFill>
                  <a:srgbClr val="7030A0"/>
                </a:solidFill>
              </a:rPr>
              <a:t>                                                                                                                         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51C485A-4E3D-4CBC-8AB0-53870A4F59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6425" y="5921406"/>
            <a:ext cx="8599502" cy="363984"/>
          </a:xfrm>
        </p:spPr>
        <p:txBody>
          <a:bodyPr>
            <a:normAutofit fontScale="85000" lnSpcReduction="10000"/>
          </a:bodyPr>
          <a:lstStyle/>
          <a:p>
            <a:pPr algn="r"/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1ED65E3-E721-4A85-A248-620ADFC7A6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0948" y="2642687"/>
            <a:ext cx="5688061" cy="379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189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4C9D5F-C296-4C23-83C8-6939B3E53E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8042" y="435007"/>
            <a:ext cx="10857113" cy="4394446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rgbClr val="C00000"/>
                </a:solidFill>
              </a:rPr>
              <a:t>Направления работы учителя-дефектолога.</a:t>
            </a:r>
            <a:br>
              <a:rPr lang="ru-RU" sz="3600" dirty="0">
                <a:solidFill>
                  <a:srgbClr val="C00000"/>
                </a:solidFill>
              </a:rPr>
            </a:br>
            <a:br>
              <a:rPr lang="ru-RU" sz="3600" dirty="0">
                <a:solidFill>
                  <a:srgbClr val="C00000"/>
                </a:solidFill>
              </a:rPr>
            </a:br>
            <a:r>
              <a:rPr lang="ru-RU" sz="4000" dirty="0">
                <a:solidFill>
                  <a:srgbClr val="7030A0"/>
                </a:solidFill>
              </a:rPr>
              <a:t>•Диагностическое обследование</a:t>
            </a:r>
            <a:br>
              <a:rPr lang="ru-RU" sz="4000" dirty="0">
                <a:solidFill>
                  <a:srgbClr val="7030A0"/>
                </a:solidFill>
              </a:rPr>
            </a:br>
            <a:r>
              <a:rPr lang="ru-RU" sz="4000" dirty="0">
                <a:solidFill>
                  <a:srgbClr val="7030A0"/>
                </a:solidFill>
              </a:rPr>
              <a:t>•Коррекционно-педагогическая работа</a:t>
            </a:r>
            <a:br>
              <a:rPr lang="ru-RU" sz="4000" dirty="0">
                <a:solidFill>
                  <a:srgbClr val="7030A0"/>
                </a:solidFill>
              </a:rPr>
            </a:br>
            <a:r>
              <a:rPr lang="ru-RU" sz="4000" dirty="0">
                <a:solidFill>
                  <a:srgbClr val="7030A0"/>
                </a:solidFill>
              </a:rPr>
              <a:t>•Коррекционно-развивающая работа</a:t>
            </a:r>
            <a:br>
              <a:rPr lang="ru-RU" sz="4000" dirty="0">
                <a:solidFill>
                  <a:srgbClr val="7030A0"/>
                </a:solidFill>
              </a:rPr>
            </a:br>
            <a:r>
              <a:rPr lang="ru-RU" sz="4000" dirty="0">
                <a:solidFill>
                  <a:srgbClr val="7030A0"/>
                </a:solidFill>
              </a:rPr>
              <a:t>•Участие в методической работе </a:t>
            </a:r>
            <a:br>
              <a:rPr lang="ru-RU" sz="4000" dirty="0">
                <a:solidFill>
                  <a:srgbClr val="7030A0"/>
                </a:solidFill>
              </a:rPr>
            </a:br>
            <a:r>
              <a:rPr lang="ru-RU" sz="4000" dirty="0">
                <a:solidFill>
                  <a:srgbClr val="7030A0"/>
                </a:solidFill>
              </a:rPr>
              <a:t>•Работа с родителями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51C485A-4E3D-4CBC-8AB0-53870A4F59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V="1">
            <a:off x="1876423" y="6755906"/>
            <a:ext cx="9868733" cy="727969"/>
          </a:xfrm>
        </p:spPr>
        <p:txBody>
          <a:bodyPr/>
          <a:lstStyle/>
          <a:p>
            <a:pPr algn="r"/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97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4C9D5F-C296-4C23-83C8-6939B3E53E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6424" y="1122362"/>
            <a:ext cx="9247296" cy="5163028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rgbClr val="C00000"/>
                </a:solidFill>
              </a:rPr>
              <a:t>Цель:</a:t>
            </a:r>
            <a:r>
              <a:rPr lang="ru-RU" sz="4000" dirty="0">
                <a:solidFill>
                  <a:srgbClr val="7030A0"/>
                </a:solidFill>
              </a:rPr>
              <a:t> </a:t>
            </a:r>
            <a:r>
              <a:rPr lang="ru-RU" sz="2800" i="1" dirty="0">
                <a:solidFill>
                  <a:srgbClr val="7030A0"/>
                </a:solidFill>
              </a:rPr>
              <a:t>развитие интеллектуальной сферы детей, речи, формирование учебной мотивации, ликвидация пробелов знаний.</a:t>
            </a:r>
            <a:br>
              <a:rPr lang="ru-RU" sz="2800" i="1" dirty="0">
                <a:solidFill>
                  <a:srgbClr val="7030A0"/>
                </a:solidFill>
              </a:rPr>
            </a:br>
            <a:r>
              <a:rPr lang="ru-RU" sz="2800" dirty="0">
                <a:solidFill>
                  <a:srgbClr val="C00000"/>
                </a:solidFill>
              </a:rPr>
              <a:t>Задачи:</a:t>
            </a:r>
            <a:br>
              <a:rPr lang="ru-RU" sz="1200" dirty="0">
                <a:solidFill>
                  <a:srgbClr val="7030A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-Осуществление диагностики, определение путей профилактики и координации психических нарушений.</a:t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-Подбор, систематизация и совершенствование приемов и методов работы дефектолога в соответствии с программным содержанием.</a:t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-Всестороннее развитие всех психических процессов с учетом возможностей, потребностей и интересов школьников.</a:t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-Развитие любознательности и творческого воображения</a:t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-Обогащение словаря, развитие связной речи, развитие образной речи, формирование грамматического строя речи.</a:t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-Развитие всех компонентов учебной деятельности (мотивация учения, учебные действия, самоконтроль, самооценка).</a:t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-Развитие личностной сферы, в том числе снятие характерных для адаптационного периода тревожности, робости;</a:t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-Формирование адекватной самооценки, развитие коммуникативных способностей.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51C485A-4E3D-4CBC-8AB0-53870A4F59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6424" y="7723570"/>
            <a:ext cx="10223840" cy="53268"/>
          </a:xfrm>
        </p:spPr>
        <p:txBody>
          <a:bodyPr>
            <a:normAutofit fontScale="25000" lnSpcReduction="20000"/>
          </a:bodyPr>
          <a:lstStyle/>
          <a:p>
            <a:pPr algn="r"/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873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4C9D5F-C296-4C23-83C8-6939B3E53E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9220663" cy="4230872"/>
          </a:xfrm>
        </p:spPr>
        <p:txBody>
          <a:bodyPr>
            <a:noAutofit/>
          </a:bodyPr>
          <a:lstStyle/>
          <a:p>
            <a:pPr algn="ctr"/>
            <a:r>
              <a:rPr lang="ru-RU" sz="4000" dirty="0">
                <a:solidFill>
                  <a:srgbClr val="C00000"/>
                </a:solidFill>
              </a:rPr>
              <a:t>Диагностическое обследование детей с ЗПР и УО.</a:t>
            </a:r>
            <a:br>
              <a:rPr lang="ru-RU" sz="4000" dirty="0">
                <a:solidFill>
                  <a:srgbClr val="C00000"/>
                </a:solidFill>
              </a:rPr>
            </a:br>
            <a:br>
              <a:rPr lang="ru-RU" sz="4000" dirty="0">
                <a:solidFill>
                  <a:srgbClr val="C00000"/>
                </a:solidFill>
              </a:rPr>
            </a:br>
            <a:r>
              <a:rPr lang="ru-RU" sz="4000" dirty="0">
                <a:solidFill>
                  <a:srgbClr val="002060"/>
                </a:solidFill>
              </a:rPr>
              <a:t>Учитель-дефектолог обследует                   -познавательную сферу,                     -состояние психических процессов, -психомоторику,                                   -сенсорное развитие.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51C485A-4E3D-4CBC-8AB0-53870A4F59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V="1">
            <a:off x="3746377" y="5257800"/>
            <a:ext cx="6921622" cy="2387600"/>
          </a:xfrm>
        </p:spPr>
        <p:txBody>
          <a:bodyPr/>
          <a:lstStyle/>
          <a:p>
            <a:pPr algn="r"/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87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4C9D5F-C296-4C23-83C8-6939B3E53E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0427" y="1122363"/>
            <a:ext cx="9247573" cy="2224652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</a:rPr>
              <a:t>Индивидуальная карта развития ребенка.</a:t>
            </a:r>
            <a:br>
              <a:rPr lang="ru-RU" sz="2800" dirty="0">
                <a:solidFill>
                  <a:srgbClr val="C00000"/>
                </a:solidFill>
              </a:rPr>
            </a:br>
            <a:br>
              <a:rPr lang="ru-RU" sz="2800" dirty="0">
                <a:solidFill>
                  <a:srgbClr val="C0000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В карте фиксируются все результаты обследования и общая характеристика психических особенностей детей.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51C485A-4E3D-4CBC-8AB0-53870A4F59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V="1">
            <a:off x="1876424" y="5257799"/>
            <a:ext cx="10315576" cy="2465773"/>
          </a:xfrm>
        </p:spPr>
        <p:txBody>
          <a:bodyPr/>
          <a:lstStyle/>
          <a:p>
            <a:pPr algn="r"/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A116FC8-29FA-44E8-8690-83EAB0E209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9248" y="3347015"/>
            <a:ext cx="5352752" cy="356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722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4C9D5F-C296-4C23-83C8-6939B3E53E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6423" y="1122363"/>
            <a:ext cx="9673425" cy="5349458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</a:rPr>
              <a:t>Коррекционно-развивающая работа</a:t>
            </a:r>
            <a:br>
              <a:rPr lang="ru-RU" sz="2800" dirty="0">
                <a:solidFill>
                  <a:srgbClr val="C00000"/>
                </a:solidFill>
              </a:rPr>
            </a:br>
            <a:br>
              <a:rPr lang="ru-RU" sz="2800" dirty="0">
                <a:solidFill>
                  <a:srgbClr val="7030A0"/>
                </a:solidFill>
              </a:rPr>
            </a:br>
            <a:r>
              <a:rPr lang="ru-RU" sz="1800" dirty="0">
                <a:solidFill>
                  <a:srgbClr val="002060"/>
                </a:solidFill>
              </a:rPr>
              <a:t>•Формирование обще интеллектуальных умений (операции анализа, сравнения, обобщения, выделение существенных признаков и закономерностей, гибкость мыслительных процессов);</a:t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1800" dirty="0">
                <a:solidFill>
                  <a:srgbClr val="002060"/>
                </a:solidFill>
              </a:rPr>
              <a:t>•Развитие внимания (устойчивость, концентрация, повышение объема, переключение, самоконтроль и т.д.);</a:t>
            </a:r>
            <a:br>
              <a:rPr lang="ru-RU" sz="1800" dirty="0">
                <a:solidFill>
                  <a:srgbClr val="002060"/>
                </a:solidFill>
              </a:rPr>
            </a:br>
            <a:r>
              <a:rPr lang="ru-RU" sz="1800" dirty="0">
                <a:solidFill>
                  <a:srgbClr val="002060"/>
                </a:solidFill>
              </a:rPr>
              <a:t>•Развитие памяти (расширение объема, устойчивость, формирование приемов запоминания, развитие смысловой памяти);</a:t>
            </a:r>
            <a:br>
              <a:rPr lang="ru-RU" sz="1800" dirty="0">
                <a:solidFill>
                  <a:srgbClr val="002060"/>
                </a:solidFill>
              </a:rPr>
            </a:br>
            <a:r>
              <a:rPr lang="ru-RU" sz="1800" dirty="0">
                <a:solidFill>
                  <a:srgbClr val="002060"/>
                </a:solidFill>
              </a:rPr>
              <a:t>•Развитие восприятия (пространственного, слухового) и сенсомоторной координации;</a:t>
            </a:r>
            <a:br>
              <a:rPr lang="ru-RU" sz="1800" dirty="0">
                <a:solidFill>
                  <a:srgbClr val="002060"/>
                </a:solidFill>
              </a:rPr>
            </a:br>
            <a:r>
              <a:rPr lang="ru-RU" sz="1800" dirty="0">
                <a:solidFill>
                  <a:srgbClr val="002060"/>
                </a:solidFill>
              </a:rPr>
              <a:t>•Формирование учебной мотивации;</a:t>
            </a:r>
            <a:br>
              <a:rPr lang="ru-RU" sz="1800" dirty="0">
                <a:solidFill>
                  <a:srgbClr val="002060"/>
                </a:solidFill>
              </a:rPr>
            </a:br>
            <a:r>
              <a:rPr lang="ru-RU" sz="1800" dirty="0">
                <a:solidFill>
                  <a:srgbClr val="002060"/>
                </a:solidFill>
              </a:rPr>
              <a:t>•Ликвидацию пробелов знаний;</a:t>
            </a:r>
            <a:br>
              <a:rPr lang="ru-RU" sz="1800" dirty="0">
                <a:solidFill>
                  <a:srgbClr val="002060"/>
                </a:solidFill>
              </a:rPr>
            </a:br>
            <a:r>
              <a:rPr lang="ru-RU" sz="1800" dirty="0">
                <a:solidFill>
                  <a:srgbClr val="002060"/>
                </a:solidFill>
              </a:rPr>
              <a:t>•Обогащение словаря, развитие связной речи;</a:t>
            </a:r>
            <a:br>
              <a:rPr lang="ru-RU" sz="1800" dirty="0">
                <a:solidFill>
                  <a:srgbClr val="002060"/>
                </a:solidFill>
              </a:rPr>
            </a:br>
            <a:r>
              <a:rPr lang="ru-RU" sz="1800" dirty="0">
                <a:solidFill>
                  <a:srgbClr val="002060"/>
                </a:solidFill>
              </a:rPr>
              <a:t>•Развитие личностной сферы, в том числе снятие характерных для адаптационного периода тревожности, робости;</a:t>
            </a:r>
            <a:br>
              <a:rPr lang="ru-RU" sz="1800" dirty="0">
                <a:solidFill>
                  <a:srgbClr val="002060"/>
                </a:solidFill>
              </a:rPr>
            </a:br>
            <a:r>
              <a:rPr lang="ru-RU" sz="1800" dirty="0">
                <a:solidFill>
                  <a:srgbClr val="002060"/>
                </a:solidFill>
              </a:rPr>
              <a:t>•Формирование адекватной самооценки, развитие коммуникативных способностей.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51C485A-4E3D-4CBC-8AB0-53870A4F59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6424" y="7519385"/>
            <a:ext cx="9779957" cy="310719"/>
          </a:xfrm>
        </p:spPr>
        <p:txBody>
          <a:bodyPr>
            <a:normAutofit fontScale="70000" lnSpcReduction="20000"/>
          </a:bodyPr>
          <a:lstStyle/>
          <a:p>
            <a:pPr algn="r"/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910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4C9D5F-C296-4C23-83C8-6939B3E53E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6425" y="1122363"/>
            <a:ext cx="8563716" cy="804091"/>
          </a:xfrm>
        </p:spPr>
        <p:txBody>
          <a:bodyPr>
            <a:noAutofit/>
          </a:bodyPr>
          <a:lstStyle/>
          <a:p>
            <a:pPr algn="ctr"/>
            <a:r>
              <a:rPr lang="ru-RU" sz="4000" dirty="0">
                <a:solidFill>
                  <a:srgbClr val="C00000"/>
                </a:solidFill>
              </a:rPr>
              <a:t>Предполагаемые результаты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51C485A-4E3D-4CBC-8AB0-53870A4F59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6545" y="1837678"/>
            <a:ext cx="10218198" cy="4944862"/>
          </a:xfrm>
        </p:spPr>
        <p:txBody>
          <a:bodyPr>
            <a:normAutofit/>
          </a:bodyPr>
          <a:lstStyle/>
          <a:p>
            <a:endParaRPr lang="ru-RU" sz="11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ru-RU" sz="1800" dirty="0">
                <a:solidFill>
                  <a:srgbClr val="000000"/>
                </a:solidFill>
                <a:latin typeface="Arial" panose="020B0604020202020204" pitchFamily="34" charset="0"/>
              </a:rPr>
              <a:t>•</a:t>
            </a:r>
            <a:r>
              <a:rPr lang="ru-RU" sz="1800" dirty="0">
                <a:solidFill>
                  <a:srgbClr val="000000"/>
                </a:solidFill>
                <a:latin typeface="Calibri" panose="020F0502020204030204" pitchFamily="34" charset="0"/>
              </a:rPr>
              <a:t>развитие основных мыслительных способностей детей;</a:t>
            </a:r>
          </a:p>
          <a:p>
            <a:r>
              <a:rPr lang="ru-RU" sz="1800" dirty="0">
                <a:solidFill>
                  <a:srgbClr val="000000"/>
                </a:solidFill>
                <a:latin typeface="Arial" panose="020B0604020202020204" pitchFamily="34" charset="0"/>
              </a:rPr>
              <a:t>•развитие различных видов памяти, внимания и воображения;</a:t>
            </a:r>
          </a:p>
          <a:p>
            <a:r>
              <a:rPr lang="ru-RU" sz="1800" dirty="0">
                <a:solidFill>
                  <a:srgbClr val="000000"/>
                </a:solidFill>
                <a:latin typeface="Arial" panose="020B0604020202020204" pitchFamily="34" charset="0"/>
              </a:rPr>
              <a:t>•развитие речи;</a:t>
            </a:r>
          </a:p>
          <a:p>
            <a:r>
              <a:rPr lang="ru-RU" sz="1800" dirty="0">
                <a:solidFill>
                  <a:srgbClr val="000000"/>
                </a:solidFill>
                <a:latin typeface="Arial" panose="020B0604020202020204" pitchFamily="34" charset="0"/>
              </a:rPr>
              <a:t>•</a:t>
            </a:r>
            <a:r>
              <a:rPr lang="ru-RU" sz="1800" dirty="0">
                <a:solidFill>
                  <a:srgbClr val="000000"/>
                </a:solidFill>
                <a:latin typeface="Calibri" panose="020F0502020204030204" pitchFamily="34" charset="0"/>
              </a:rPr>
              <a:t>становление у детей развитых форм самосознания и самоконтроля;</a:t>
            </a:r>
          </a:p>
          <a:p>
            <a:r>
              <a:rPr lang="ru-RU" sz="1800" dirty="0">
                <a:solidFill>
                  <a:srgbClr val="000000"/>
                </a:solidFill>
                <a:latin typeface="Arial" panose="020B0604020202020204" pitchFamily="34" charset="0"/>
              </a:rPr>
              <a:t>•снижение тревожности и необоснованного беспокойства;</a:t>
            </a:r>
          </a:p>
          <a:p>
            <a:r>
              <a:rPr lang="ru-RU" sz="1800" dirty="0">
                <a:solidFill>
                  <a:srgbClr val="000000"/>
                </a:solidFill>
                <a:latin typeface="Arial" panose="020B0604020202020204" pitchFamily="34" charset="0"/>
              </a:rPr>
              <a:t>•высокая степень познавательной активности детей.</a:t>
            </a:r>
          </a:p>
          <a:p>
            <a:r>
              <a:rPr lang="ru-RU" sz="1800" dirty="0">
                <a:solidFill>
                  <a:srgbClr val="000000"/>
                </a:solidFill>
                <a:latin typeface="Arial" panose="020B0604020202020204" pitchFamily="34" charset="0"/>
              </a:rPr>
              <a:t>•</a:t>
            </a:r>
            <a:r>
              <a:rPr lang="ru-RU" sz="1800" dirty="0">
                <a:solidFill>
                  <a:srgbClr val="000000"/>
                </a:solidFill>
                <a:latin typeface="Calibri" panose="020F0502020204030204" pitchFamily="34" charset="0"/>
              </a:rPr>
              <a:t>Развитие всех компонентов учебной деятельности (мотивация учения, учебные действия, самоконтроль, самооценка).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2826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Контур</Template>
  <TotalTime>57</TotalTime>
  <Words>136</Words>
  <Application>Microsoft Office PowerPoint</Application>
  <PresentationFormat>Широкоэкранный</PresentationFormat>
  <Paragraphs>22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Tw Cen MT</vt:lpstr>
      <vt:lpstr>Контур</vt:lpstr>
      <vt:lpstr>Специфика работы                                специалистов                                 по сопровождению детей                         с ограниченными возможностями здоровья                         </vt:lpstr>
      <vt:lpstr>    «Весь процесс обучения, воспитания, коррекции, развития познавательной, эмоционально-волевой сфер ребёнка и личности в целом направлен на то, чтобы облегчить адаптацию ребёнка,             сделать её более благополучной».                                                                                                                            Д. Виткаускайте</vt:lpstr>
      <vt:lpstr>Учитель-дефектолог – педагог, занимающийся обучением и воспитанием детей с отклонениями в физическом и психическом развитии.                                                                                                                              </vt:lpstr>
      <vt:lpstr>Направления работы учителя-дефектолога.  •Диагностическое обследование •Коррекционно-педагогическая работа •Коррекционно-развивающая работа •Участие в методической работе  •Работа с родителями</vt:lpstr>
      <vt:lpstr>Цель: развитие интеллектуальной сферы детей, речи, формирование учебной мотивации, ликвидация пробелов знаний. Задачи: -Осуществление диагностики, определение путей профилактики и координации психических нарушений. -Подбор, систематизация и совершенствование приемов и методов работы дефектолога в соответствии с программным содержанием. -Всестороннее развитие всех психических процессов с учетом возможностей, потребностей и интересов школьников. -Развитие любознательности и творческого воображения -Обогащение словаря, развитие связной речи, развитие образной речи, формирование грамматического строя речи. -Развитие всех компонентов учебной деятельности (мотивация учения, учебные действия, самоконтроль, самооценка). -Развитие личностной сферы, в том числе снятие характерных для адаптационного периода тревожности, робости; -Формирование адекватной самооценки, развитие коммуникативных способностей.</vt:lpstr>
      <vt:lpstr>Диагностическое обследование детей с ЗПР и УО.  Учитель-дефектолог обследует                   -познавательную сферу,                     -состояние психических процессов, -психомоторику,                                   -сенсорное развитие.</vt:lpstr>
      <vt:lpstr>Индивидуальная карта развития ребенка.  В карте фиксируются все результаты обследования и общая характеристика психических особенностей детей.</vt:lpstr>
      <vt:lpstr>Коррекционно-развивающая работа  •Формирование обще интеллектуальных умений (операции анализа, сравнения, обобщения, выделение существенных признаков и закономерностей, гибкость мыслительных процессов); •Развитие внимания (устойчивость, концентрация, повышение объема, переключение, самоконтроль и т.д.); •Развитие памяти (расширение объема, устойчивость, формирование приемов запоминания, развитие смысловой памяти); •Развитие восприятия (пространственного, слухового) и сенсомоторной координации; •Формирование учебной мотивации; •Ликвидацию пробелов знаний; •Обогащение словаря, развитие связной речи; •Развитие личностной сферы, в том числе снятие характерных для адаптационного периода тревожности, робости; •Формирование адекватной самооценки, развитие коммуникативных способностей.</vt:lpstr>
      <vt:lpstr>Предполагаемые результаты</vt:lpstr>
      <vt:lpstr>               Содержание работы с педагогами.                                          Приоритетные задачи.  •Ознакомить педагогов с особенностями и закономерностями развития детей с ЗПР и УО. •Обучить адекватным способам взаимодействия с детьми ЗПР и УО.  Формы работы с педагогами •Индивидуальные консультации •Групповые консультации •Лекции-дискуссии •Деловые игры </vt:lpstr>
      <vt:lpstr>Формы работы с родителями  •Индивидуальные консультации •Групповые консультации •Обще групповые собрания •Информация в «уголках родителей» •Анкетирование родителей •Выставка коррекционных игр •Открытые занятия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14</cp:revision>
  <dcterms:created xsi:type="dcterms:W3CDTF">2024-10-21T03:38:46Z</dcterms:created>
  <dcterms:modified xsi:type="dcterms:W3CDTF">2024-10-23T02:24:28Z</dcterms:modified>
</cp:coreProperties>
</file>